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Mono SemiBold"/>
      <p:regular r:id="rId44"/>
      <p:bold r:id="rId45"/>
      <p:italic r:id="rId46"/>
      <p:boldItalic r:id="rId47"/>
    </p:embeddedFont>
    <p:embeddedFont>
      <p:font typeface="Roboto Mon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MonoSemiBold-regular.fntdata"/><Relationship Id="rId43" Type="http://schemas.openxmlformats.org/officeDocument/2006/relationships/slide" Target="slides/slide38.xml"/><Relationship Id="rId46" Type="http://schemas.openxmlformats.org/officeDocument/2006/relationships/font" Target="fonts/RobotoMonoSemiBold-italic.fntdata"/><Relationship Id="rId45" Type="http://schemas.openxmlformats.org/officeDocument/2006/relationships/font" Target="fonts/RobotoMono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regular.fntdata"/><Relationship Id="rId47" Type="http://schemas.openxmlformats.org/officeDocument/2006/relationships/font" Target="fonts/RobotoMonoSemiBold-boldItalic.fntdata"/><Relationship Id="rId49"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boldItalic.fntdata"/><Relationship Id="rId5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49204816c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49204816c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49204816c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49204816c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49204816c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49204816c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49204816c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49204816c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49204816c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49204816c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49204816c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49204816c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49204816c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49204816c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49204816c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49204816c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49204816c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49204816c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49204816c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49204816c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49204816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49204816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49204816c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49204816c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49204816c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49204816c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49204816c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49204816c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49204816c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49204816c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49204816c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49204816c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94a32e119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94a32e119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49204816c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49204816c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949204816c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949204816c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49204816c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49204816c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49204816c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49204816c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49204816c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49204816c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49204816c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49204816c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94a32e119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94a32e119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49204816c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49204816c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49204816c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49204816c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4a32e11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4a32e11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4a32e119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4a32e119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4a32e119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4a32e119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4a32e119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4a32e119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4a32e119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94a32e119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49204816c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49204816c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49204816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49204816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49204816c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49204816c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49204816c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49204816c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49204816c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49204816c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49204816c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49204816c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gallery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jpg"/><Relationship Id="rId5" Type="http://schemas.openxmlformats.org/officeDocument/2006/relationships/image" Target="../media/image2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l4HwRcco_3c" TargetMode="Externa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www.youtube.com/watch?v=8HMqspTWWzc" TargetMode="External"/><Relationship Id="rId5"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0tOG_RSrN8U" TargetMode="External"/><Relationship Id="rId4" Type="http://schemas.openxmlformats.org/officeDocument/2006/relationships/image" Target="../media/image3.jpg"/><Relationship Id="rId5" Type="http://schemas.openxmlformats.org/officeDocument/2006/relationships/hyperlink" Target="http://www.youtube.com/watch?v=3adUQoD3mkM" TargetMode="External"/><Relationship Id="rId6"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loCq8OTZEGI" TargetMode="External"/><Relationship Id="rId4" Type="http://schemas.openxmlformats.org/officeDocument/2006/relationships/image" Target="../media/image29.jpg"/><Relationship Id="rId5"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gif"/><Relationship Id="rId4" Type="http://schemas.openxmlformats.org/officeDocument/2006/relationships/image" Target="../media/image22.gif"/><Relationship Id="rId5" Type="http://schemas.openxmlformats.org/officeDocument/2006/relationships/hyperlink" Target="http://www.youtube.com/watch?v=L2pUKvGZtSw" TargetMode="External"/><Relationship Id="rId6"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gif"/><Relationship Id="rId4" Type="http://schemas.openxmlformats.org/officeDocument/2006/relationships/image" Target="../media/image22.gif"/><Relationship Id="rId5" Type="http://schemas.openxmlformats.org/officeDocument/2006/relationships/hyperlink" Target="http://www.youtube.com/watch?v=GupI5nUgQ9I" TargetMode="External"/><Relationship Id="rId6"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ez3o8aIZCDM" TargetMode="Externa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2YyyTkMdWik" TargetMode="Externa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fHhNWAKw0bY" TargetMode="Externa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youtube.com/watch?v=878kF4zBcjg" TargetMode="External"/><Relationship Id="rId4"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www.youtube.com/watch?v=2S_TXaGYD8E" TargetMode="Externa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Cyber Security &amp; </a:t>
            </a:r>
            <a:endParaRPr/>
          </a:p>
          <a:p>
            <a:pPr indent="0" lvl="0" marL="0" rtl="0" algn="ctr">
              <a:spcBef>
                <a:spcPts val="0"/>
              </a:spcBef>
              <a:spcAft>
                <a:spcPts val="0"/>
              </a:spcAft>
              <a:buNone/>
            </a:pPr>
            <a:r>
              <a:rPr lang="tr"/>
              <a:t>Offensive Security</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ps aux | grep “offensive_security.py”</a:t>
            </a:r>
            <a:endParaRPr/>
          </a:p>
        </p:txBody>
      </p:sp>
      <p:sp>
        <p:nvSpPr>
          <p:cNvPr id="119" name="Google Shape;119;p22"/>
          <p:cNvSpPr txBox="1"/>
          <p:nvPr>
            <p:ph idx="1" type="body"/>
          </p:nvPr>
        </p:nvSpPr>
        <p:spPr>
          <a:xfrm>
            <a:off x="311700" y="1152475"/>
            <a:ext cx="44325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web-security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network-security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wireless-rf-security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hardware-security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mobile-app-security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operating-system-security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binary-exploitation</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cloud-security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iot-security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voip-security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ics-security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blockchain-smartcontract-security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FFFFFF"/>
                </a:solidFill>
                <a:latin typeface="Roboto Mono"/>
                <a:ea typeface="Roboto Mono"/>
                <a:cs typeface="Roboto Mono"/>
                <a:sym typeface="Roboto Mono"/>
              </a:rPr>
              <a:t>web3-security</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t/>
            </a:r>
            <a:endParaRPr sz="1500">
              <a:solidFill>
                <a:srgbClr val="FFFFFF"/>
              </a:solidFill>
              <a:latin typeface="Roboto Mono"/>
              <a:ea typeface="Roboto Mono"/>
              <a:cs typeface="Roboto Mono"/>
              <a:sym typeface="Roboto Mono"/>
            </a:endParaRPr>
          </a:p>
          <a:p>
            <a:pPr indent="0" lvl="0" marL="0" rtl="0" algn="l">
              <a:lnSpc>
                <a:spcPct val="105000"/>
              </a:lnSpc>
              <a:spcBef>
                <a:spcPts val="0"/>
              </a:spcBef>
              <a:spcAft>
                <a:spcPts val="0"/>
              </a:spcAft>
              <a:buNone/>
            </a:pPr>
            <a:r>
              <a:t/>
            </a:r>
            <a:endParaRPr sz="1500">
              <a:solidFill>
                <a:srgbClr val="FFFFFF"/>
              </a:solidFill>
              <a:latin typeface="Roboto Mono"/>
              <a:ea typeface="Roboto Mono"/>
              <a:cs typeface="Roboto Mono"/>
              <a:sym typeface="Roboto Mono"/>
            </a:endParaRPr>
          </a:p>
        </p:txBody>
      </p:sp>
      <p:sp>
        <p:nvSpPr>
          <p:cNvPr id="120" name="Google Shape;120;p22"/>
          <p:cNvSpPr txBox="1"/>
          <p:nvPr>
            <p:ph idx="1" type="body"/>
          </p:nvPr>
        </p:nvSpPr>
        <p:spPr>
          <a:xfrm>
            <a:off x="4744200" y="1152475"/>
            <a:ext cx="3452700" cy="3416400"/>
          </a:xfrm>
          <a:prstGeom prst="rect">
            <a:avLst/>
          </a:prstGeom>
        </p:spPr>
        <p:txBody>
          <a:bodyPr anchorCtr="0" anchor="t" bIns="91425" lIns="91425" spcFirstLastPara="1" rIns="91425" wrap="square" tIns="91425">
            <a:normAutofit/>
          </a:bodyPr>
          <a:lstStyle/>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ics-security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automotive-security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embedded-system-security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medical-device-security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satellite-security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ai-ml-security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quantum-security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cryptography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vr-ar-security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uav-security</a:t>
            </a:r>
            <a:endParaRPr sz="1500">
              <a:solidFill>
                <a:srgbClr val="FFFFFF"/>
              </a:solidFill>
              <a:latin typeface="Roboto Mono"/>
              <a:ea typeface="Roboto Mono"/>
              <a:cs typeface="Roboto Mono"/>
              <a:sym typeface="Roboto Mono"/>
            </a:endParaRPr>
          </a:p>
          <a:p>
            <a:pPr indent="0" lvl="0" marL="0" rtl="0" algn="r">
              <a:lnSpc>
                <a:spcPct val="105000"/>
              </a:lnSpc>
              <a:spcBef>
                <a:spcPts val="0"/>
              </a:spcBef>
              <a:spcAft>
                <a:spcPts val="0"/>
              </a:spcAft>
              <a:buNone/>
            </a:pPr>
            <a:r>
              <a:rPr lang="tr" sz="1500">
                <a:solidFill>
                  <a:srgbClr val="FFFFFF"/>
                </a:solidFill>
                <a:latin typeface="Roboto Mono"/>
                <a:ea typeface="Roboto Mono"/>
                <a:cs typeface="Roboto Mono"/>
                <a:sym typeface="Roboto Mono"/>
              </a:rPr>
              <a:t>quantum-communucation</a:t>
            </a:r>
            <a:endParaRPr sz="1500">
              <a:solidFill>
                <a:srgbClr val="FFFFFF"/>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node websecurity.js</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3"/>
          <p:cNvPicPr preferRelativeResize="0"/>
          <p:nvPr/>
        </p:nvPicPr>
        <p:blipFill>
          <a:blip r:embed="rId3">
            <a:alphaModFix/>
          </a:blip>
          <a:stretch>
            <a:fillRect/>
          </a:stretch>
        </p:blipFill>
        <p:spPr>
          <a:xfrm>
            <a:off x="6261149" y="1279250"/>
            <a:ext cx="2261674" cy="1414450"/>
          </a:xfrm>
          <a:prstGeom prst="rect">
            <a:avLst/>
          </a:prstGeom>
          <a:noFill/>
          <a:ln>
            <a:noFill/>
          </a:ln>
        </p:spPr>
      </p:pic>
      <p:pic>
        <p:nvPicPr>
          <p:cNvPr descr="WEB TECHNOLOGIES - Information Technology Blogs - Salesforce - Content  Writing - Digital Marketing" id="128" name="Google Shape;128;p23"/>
          <p:cNvPicPr preferRelativeResize="0"/>
          <p:nvPr/>
        </p:nvPicPr>
        <p:blipFill>
          <a:blip r:embed="rId4">
            <a:alphaModFix/>
          </a:blip>
          <a:stretch>
            <a:fillRect/>
          </a:stretch>
        </p:blipFill>
        <p:spPr>
          <a:xfrm>
            <a:off x="311700" y="1152475"/>
            <a:ext cx="5530066" cy="3416400"/>
          </a:xfrm>
          <a:prstGeom prst="rect">
            <a:avLst/>
          </a:prstGeom>
          <a:noFill/>
          <a:ln>
            <a:noFill/>
          </a:ln>
        </p:spPr>
      </p:pic>
      <p:pic>
        <p:nvPicPr>
          <p:cNvPr id="129" name="Google Shape;129;p23"/>
          <p:cNvPicPr preferRelativeResize="0"/>
          <p:nvPr/>
        </p:nvPicPr>
        <p:blipFill>
          <a:blip r:embed="rId5">
            <a:alphaModFix/>
          </a:blip>
          <a:stretch>
            <a:fillRect/>
          </a:stretch>
        </p:blipFill>
        <p:spPr>
          <a:xfrm>
            <a:off x="6394975" y="3349476"/>
            <a:ext cx="1994025" cy="11206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node websecurity.js</a:t>
            </a:r>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horts" id="136" name="Google Shape;136;p24" title="SQL Injection 101: Exploiting Vulnerabilities">
            <a:hlinkClick r:id="rId3"/>
          </p:cNvPr>
          <p:cNvPicPr preferRelativeResize="0"/>
          <p:nvPr/>
        </p:nvPicPr>
        <p:blipFill>
          <a:blip r:embed="rId4">
            <a:alphaModFix/>
          </a:blip>
          <a:stretch>
            <a:fillRect/>
          </a:stretch>
        </p:blipFill>
        <p:spPr>
          <a:xfrm>
            <a:off x="2604575" y="1017725"/>
            <a:ext cx="4866575" cy="384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nmap</a:t>
            </a:r>
            <a:r>
              <a:rPr lang="tr">
                <a:latin typeface="Roboto Mono SemiBold"/>
                <a:ea typeface="Roboto Mono SemiBold"/>
                <a:cs typeface="Roboto Mono SemiBold"/>
                <a:sym typeface="Roboto Mono SemiBold"/>
              </a:rPr>
              <a:t> -p- networksecurity</a:t>
            </a:r>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rotWithShape="1">
          <a:blip r:embed="rId3">
            <a:alphaModFix/>
          </a:blip>
          <a:srcRect b="0" l="0" r="18817" t="0"/>
          <a:stretch/>
        </p:blipFill>
        <p:spPr>
          <a:xfrm>
            <a:off x="1022802" y="3050700"/>
            <a:ext cx="2625225" cy="1720125"/>
          </a:xfrm>
          <a:prstGeom prst="rect">
            <a:avLst/>
          </a:prstGeom>
          <a:noFill/>
          <a:ln>
            <a:noFill/>
          </a:ln>
        </p:spPr>
      </p:pic>
      <p:pic>
        <p:nvPicPr>
          <p:cNvPr id="144" name="Google Shape;144;p25"/>
          <p:cNvPicPr preferRelativeResize="0"/>
          <p:nvPr/>
        </p:nvPicPr>
        <p:blipFill rotWithShape="1">
          <a:blip r:embed="rId4">
            <a:alphaModFix/>
          </a:blip>
          <a:srcRect b="0" l="0" r="0" t="9346"/>
          <a:stretch/>
        </p:blipFill>
        <p:spPr>
          <a:xfrm>
            <a:off x="311700" y="1152475"/>
            <a:ext cx="2393001" cy="1763475"/>
          </a:xfrm>
          <a:prstGeom prst="rect">
            <a:avLst/>
          </a:prstGeom>
          <a:noFill/>
          <a:ln>
            <a:noFill/>
          </a:ln>
        </p:spPr>
      </p:pic>
      <p:pic>
        <p:nvPicPr>
          <p:cNvPr id="145" name="Google Shape;145;p25"/>
          <p:cNvPicPr preferRelativeResize="0"/>
          <p:nvPr/>
        </p:nvPicPr>
        <p:blipFill>
          <a:blip r:embed="rId5">
            <a:alphaModFix/>
          </a:blip>
          <a:stretch>
            <a:fillRect/>
          </a:stretch>
        </p:blipFill>
        <p:spPr>
          <a:xfrm>
            <a:off x="4110038" y="1352288"/>
            <a:ext cx="4657725" cy="265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airmon-ng start rfsecurity</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6"/>
          <p:cNvPicPr preferRelativeResize="0"/>
          <p:nvPr/>
        </p:nvPicPr>
        <p:blipFill>
          <a:blip r:embed="rId3">
            <a:alphaModFix/>
          </a:blip>
          <a:stretch>
            <a:fillRect/>
          </a:stretch>
        </p:blipFill>
        <p:spPr>
          <a:xfrm>
            <a:off x="311700" y="1539847"/>
            <a:ext cx="4550000" cy="2540425"/>
          </a:xfrm>
          <a:prstGeom prst="rect">
            <a:avLst/>
          </a:prstGeom>
          <a:noFill/>
          <a:ln>
            <a:noFill/>
          </a:ln>
        </p:spPr>
      </p:pic>
      <p:pic>
        <p:nvPicPr>
          <p:cNvPr descr="Warning! Your wifi isn't as secure as you think it is. Here is a quick demonstrations of how to deauthenticate clients from a wifi network using a watch.&#10;&#10;WiFi Watch:&#10;MakerFocus WiFi Test Tool ESP8266 WiFi Deauther Watch: https://amzn.to/3Oq1NMD&#10;AURSINC WiFi Deauther Watch V3 ESP8266: https://amzn.to/3V6DQvP&#10;&#10;Wikipedia links to learn more:&#10;WiFi DOS: https://en.wikipedia.org/wiki/Wi-Fi_deauthentication_attack&#10;&#10;Protection: https://packet6.com/what-is-wpa3/&#10;&#10;Videos showing WiFi hacking in more detail:&#10;GPU vs WiFi: https://youtu.be/ZTIB9Ki9VtY&#10;WiFi WPA/WPA2 vs hashcat and hcxdumptool: https://youtu.be/Usw0IlGbkC4&#10;Best WiFi Hacking tools: https://youtu.be/f2BjFilLDqQ&#10;Cracking WiFi WPA2 Handshake: https://youtu.be/WfYxrLaqlN8&#10;Pine Phone Wifi Hacking: https://youtu.be/1Kg0Eh7n-RM&#10;Best WiFi adapters: https://youtu.be/5MOsY3VNLK8&#10;&#10;Disclaimer: This video is for educational purposes only.&#10;&#10;Please note that links listed may be affiliate links and provide me with a small percentage/kickback should you use them to purchase any of the items listed or recommended. Thank you for supporting me and this channel! &#10;&#10;#wifi #hacking #shorts" id="153" name="Google Shape;153;p26" title="WiFi Hacking Watch #shorts">
            <a:hlinkClick r:id="rId4"/>
          </p:cNvPr>
          <p:cNvPicPr preferRelativeResize="0"/>
          <p:nvPr/>
        </p:nvPicPr>
        <p:blipFill>
          <a:blip r:embed="rId5">
            <a:alphaModFix/>
          </a:blip>
          <a:stretch>
            <a:fillRect/>
          </a:stretch>
        </p:blipFill>
        <p:spPr>
          <a:xfrm>
            <a:off x="4928650" y="1539850"/>
            <a:ext cx="3799200" cy="2540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airmon-ng start rfsecurity</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This requires rolling code, not as easy as seen in the video, I took this video after I took rolling code several times" id="160" name="Google Shape;160;p27" title="HackRF One Portapack H2, Car Reply Attack">
            <a:hlinkClick r:id="rId3"/>
          </p:cNvPr>
          <p:cNvPicPr preferRelativeResize="0"/>
          <p:nvPr/>
        </p:nvPicPr>
        <p:blipFill>
          <a:blip r:embed="rId4">
            <a:alphaModFix/>
          </a:blip>
          <a:stretch>
            <a:fillRect/>
          </a:stretch>
        </p:blipFill>
        <p:spPr>
          <a:xfrm>
            <a:off x="311700" y="1457388"/>
            <a:ext cx="3962159" cy="2228725"/>
          </a:xfrm>
          <a:prstGeom prst="rect">
            <a:avLst/>
          </a:prstGeom>
          <a:noFill/>
          <a:ln>
            <a:noFill/>
          </a:ln>
        </p:spPr>
      </p:pic>
      <p:pic>
        <p:nvPicPr>
          <p:cNvPr id="161" name="Google Shape;161;p27" title="I Start &quot;My Car&quot; With a Funny Device #hackrf">
            <a:hlinkClick r:id="rId5"/>
          </p:cNvPr>
          <p:cNvPicPr preferRelativeResize="0"/>
          <p:nvPr/>
        </p:nvPicPr>
        <p:blipFill>
          <a:blip r:embed="rId6">
            <a:alphaModFix/>
          </a:blip>
          <a:stretch>
            <a:fillRect/>
          </a:stretch>
        </p:blipFill>
        <p:spPr>
          <a:xfrm>
            <a:off x="4819975" y="1457388"/>
            <a:ext cx="3962175" cy="2228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apktool d mobilesecurity.apk</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WhatsApp Remote Code Execution Vulnerability (CVE-2019-11932)&#10;&#10;Just sending a GIF via #WhatsApp could have hacked your #Android phone.&#10;&#10;Details ➤ https://thehackernews.com/2019/10/whatsapp-rce-vulnerability.html&#10;&#10;Vietnamese researcher found a critical flaw that enabled attackers to remotely take control over devices, and steal files and messages." id="168" name="Google Shape;168;p28" title="WhatsApp Remote Code Execution Vulnerability (CVE-2019-11932)">
            <a:hlinkClick r:id="rId3"/>
          </p:cNvPr>
          <p:cNvPicPr preferRelativeResize="0"/>
          <p:nvPr/>
        </p:nvPicPr>
        <p:blipFill>
          <a:blip r:embed="rId4">
            <a:alphaModFix/>
          </a:blip>
          <a:stretch>
            <a:fillRect/>
          </a:stretch>
        </p:blipFill>
        <p:spPr>
          <a:xfrm>
            <a:off x="311700" y="1152475"/>
            <a:ext cx="6073609" cy="3416400"/>
          </a:xfrm>
          <a:prstGeom prst="rect">
            <a:avLst/>
          </a:prstGeom>
          <a:noFill/>
          <a:ln>
            <a:noFill/>
          </a:ln>
        </p:spPr>
      </p:pic>
      <p:pic>
        <p:nvPicPr>
          <p:cNvPr id="169" name="Google Shape;169;p28"/>
          <p:cNvPicPr preferRelativeResize="0"/>
          <p:nvPr/>
        </p:nvPicPr>
        <p:blipFill>
          <a:blip r:embed="rId5">
            <a:alphaModFix/>
          </a:blip>
          <a:stretch>
            <a:fillRect/>
          </a:stretch>
        </p:blipFill>
        <p:spPr>
          <a:xfrm>
            <a:off x="6545350" y="1245175"/>
            <a:ext cx="2095500" cy="121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gdb -q ./binary-exploitation</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9"/>
          <p:cNvPicPr preferRelativeResize="0"/>
          <p:nvPr/>
        </p:nvPicPr>
        <p:blipFill>
          <a:blip r:embed="rId3">
            <a:alphaModFix/>
          </a:blip>
          <a:stretch>
            <a:fillRect/>
          </a:stretch>
        </p:blipFill>
        <p:spPr>
          <a:xfrm>
            <a:off x="5259125" y="1152475"/>
            <a:ext cx="3573175" cy="2009900"/>
          </a:xfrm>
          <a:prstGeom prst="rect">
            <a:avLst/>
          </a:prstGeom>
          <a:noFill/>
          <a:ln>
            <a:noFill/>
          </a:ln>
        </p:spPr>
      </p:pic>
      <p:pic>
        <p:nvPicPr>
          <p:cNvPr id="177" name="Google Shape;177;p29"/>
          <p:cNvPicPr preferRelativeResize="0"/>
          <p:nvPr/>
        </p:nvPicPr>
        <p:blipFill>
          <a:blip r:embed="rId4">
            <a:alphaModFix/>
          </a:blip>
          <a:stretch>
            <a:fillRect/>
          </a:stretch>
        </p:blipFill>
        <p:spPr>
          <a:xfrm>
            <a:off x="6105700" y="1336575"/>
            <a:ext cx="1880025" cy="1713925"/>
          </a:xfrm>
          <a:prstGeom prst="rect">
            <a:avLst/>
          </a:prstGeom>
          <a:noFill/>
          <a:ln>
            <a:noFill/>
          </a:ln>
        </p:spPr>
      </p:pic>
      <p:pic>
        <p:nvPicPr>
          <p:cNvPr descr="Full exploit chain, escalating privileges to root.&#10;&#10;https://elongl.github.io/exploitation/2021/01/08/cve-2014-3153.html" id="178" name="Google Shape;178;p29" title="Privilege Escalation">
            <a:hlinkClick r:id="rId5"/>
          </p:cNvPr>
          <p:cNvPicPr preferRelativeResize="0"/>
          <p:nvPr/>
        </p:nvPicPr>
        <p:blipFill>
          <a:blip r:embed="rId6">
            <a:alphaModFix/>
          </a:blip>
          <a:stretch>
            <a:fillRect/>
          </a:stretch>
        </p:blipFill>
        <p:spPr>
          <a:xfrm>
            <a:off x="311700" y="1152475"/>
            <a:ext cx="4859325" cy="354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gdb -q ./binary-exploitation</a:t>
            </a:r>
            <a:endParaRPr/>
          </a:p>
        </p:txBody>
      </p:sp>
      <p:sp>
        <p:nvSpPr>
          <p:cNvPr id="184" name="Google Shape;18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0"/>
          <p:cNvPicPr preferRelativeResize="0"/>
          <p:nvPr/>
        </p:nvPicPr>
        <p:blipFill>
          <a:blip r:embed="rId3">
            <a:alphaModFix/>
          </a:blip>
          <a:stretch>
            <a:fillRect/>
          </a:stretch>
        </p:blipFill>
        <p:spPr>
          <a:xfrm>
            <a:off x="5259125" y="1152475"/>
            <a:ext cx="3573175" cy="2009900"/>
          </a:xfrm>
          <a:prstGeom prst="rect">
            <a:avLst/>
          </a:prstGeom>
          <a:noFill/>
          <a:ln>
            <a:noFill/>
          </a:ln>
        </p:spPr>
      </p:pic>
      <p:pic>
        <p:nvPicPr>
          <p:cNvPr id="186" name="Google Shape;186;p30"/>
          <p:cNvPicPr preferRelativeResize="0"/>
          <p:nvPr/>
        </p:nvPicPr>
        <p:blipFill>
          <a:blip r:embed="rId4">
            <a:alphaModFix/>
          </a:blip>
          <a:stretch>
            <a:fillRect/>
          </a:stretch>
        </p:blipFill>
        <p:spPr>
          <a:xfrm>
            <a:off x="6105700" y="1336575"/>
            <a:ext cx="1880025" cy="1713925"/>
          </a:xfrm>
          <a:prstGeom prst="rect">
            <a:avLst/>
          </a:prstGeom>
          <a:noFill/>
          <a:ln>
            <a:noFill/>
          </a:ln>
        </p:spPr>
      </p:pic>
      <p:pic>
        <p:nvPicPr>
          <p:cNvPr id="187" name="Google Shape;187;p30" title="Ubuntu Container Escape Exploit">
            <a:hlinkClick r:id="rId5"/>
          </p:cNvPr>
          <p:cNvPicPr preferRelativeResize="0"/>
          <p:nvPr/>
        </p:nvPicPr>
        <p:blipFill>
          <a:blip r:embed="rId6">
            <a:alphaModFix/>
          </a:blip>
          <a:stretch>
            <a:fillRect/>
          </a:stretch>
        </p:blipFill>
        <p:spPr>
          <a:xfrm>
            <a:off x="311700" y="1557675"/>
            <a:ext cx="4632900" cy="260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iotsecurity.txt</a:t>
            </a:r>
            <a:endParaRPr/>
          </a:p>
        </p:txBody>
      </p:sp>
      <p:sp>
        <p:nvSpPr>
          <p:cNvPr id="193" name="Google Shape;19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1"/>
          <p:cNvPicPr preferRelativeResize="0"/>
          <p:nvPr/>
        </p:nvPicPr>
        <p:blipFill>
          <a:blip r:embed="rId3">
            <a:alphaModFix/>
          </a:blip>
          <a:stretch>
            <a:fillRect/>
          </a:stretch>
        </p:blipFill>
        <p:spPr>
          <a:xfrm>
            <a:off x="4776350" y="1152475"/>
            <a:ext cx="3985675" cy="3520974"/>
          </a:xfrm>
          <a:prstGeom prst="rect">
            <a:avLst/>
          </a:prstGeom>
          <a:noFill/>
          <a:ln>
            <a:noFill/>
          </a:ln>
        </p:spPr>
      </p:pic>
      <p:pic>
        <p:nvPicPr>
          <p:cNvPr id="195" name="Google Shape;195;p31"/>
          <p:cNvPicPr preferRelativeResize="0"/>
          <p:nvPr/>
        </p:nvPicPr>
        <p:blipFill>
          <a:blip r:embed="rId4">
            <a:alphaModFix/>
          </a:blip>
          <a:stretch>
            <a:fillRect/>
          </a:stretch>
        </p:blipFill>
        <p:spPr>
          <a:xfrm>
            <a:off x="444375" y="1066737"/>
            <a:ext cx="3554649" cy="369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whoami</a:t>
            </a:r>
            <a:endParaRPr>
              <a:latin typeface="Roboto Mono SemiBold"/>
              <a:ea typeface="Roboto Mono SemiBold"/>
              <a:cs typeface="Roboto Mono SemiBold"/>
              <a:sym typeface="Roboto Mono SemiBold"/>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can_oztas</a:t>
            </a:r>
            <a:endParaRPr sz="1600">
              <a:solidFill>
                <a:srgbClr val="00FF00"/>
              </a:solidFill>
              <a:latin typeface="Roboto Mono"/>
              <a:ea typeface="Roboto Mono"/>
              <a:cs typeface="Roboto Mono"/>
              <a:sym typeface="Roboto Mono"/>
            </a:endParaRPr>
          </a:p>
          <a:p>
            <a:pPr indent="0" lvl="0" marL="0" rtl="0" algn="l">
              <a:spcBef>
                <a:spcPts val="1200"/>
              </a:spcBef>
              <a:spcAft>
                <a:spcPts val="0"/>
              </a:spcAft>
              <a:buNone/>
            </a:pPr>
            <a:r>
              <a:rPr lang="tr" sz="1600">
                <a:solidFill>
                  <a:srgbClr val="00FF00"/>
                </a:solidFill>
                <a:latin typeface="Roboto Mono"/>
                <a:ea typeface="Roboto Mono"/>
                <a:cs typeface="Roboto Mono"/>
                <a:sym typeface="Roboto Mono"/>
              </a:rPr>
              <a:t>computer-engineer</a:t>
            </a:r>
            <a:r>
              <a:rPr lang="tr" sz="1600">
                <a:solidFill>
                  <a:srgbClr val="00FF00"/>
                </a:solidFill>
                <a:latin typeface="Roboto Mono"/>
                <a:ea typeface="Roboto Mono"/>
                <a:cs typeface="Roboto Mono"/>
                <a:sym typeface="Roboto Mono"/>
              </a:rPr>
              <a:t>ing</a:t>
            </a:r>
            <a:endParaRPr sz="1600">
              <a:solidFill>
                <a:srgbClr val="00FF00"/>
              </a:solidFill>
              <a:latin typeface="Roboto Mono"/>
              <a:ea typeface="Roboto Mono"/>
              <a:cs typeface="Roboto Mono"/>
              <a:sym typeface="Roboto Mono"/>
            </a:endParaRPr>
          </a:p>
          <a:p>
            <a:pPr indent="457200" lvl="0" marL="1828800" rtl="0" algn="l">
              <a:spcBef>
                <a:spcPts val="1200"/>
              </a:spcBef>
              <a:spcAft>
                <a:spcPts val="0"/>
              </a:spcAft>
              <a:buNone/>
            </a:pPr>
            <a:r>
              <a:rPr lang="tr" sz="1600">
                <a:solidFill>
                  <a:srgbClr val="00FF00"/>
                </a:solidFill>
                <a:latin typeface="Roboto Mono"/>
                <a:ea typeface="Roboto Mono"/>
                <a:cs typeface="Roboto Mono"/>
                <a:sym typeface="Roboto Mono"/>
              </a:rPr>
              <a:t>\_ bsc -ankara_university -aucc</a:t>
            </a:r>
            <a:endParaRPr sz="1600">
              <a:solidFill>
                <a:srgbClr val="00FF00"/>
              </a:solidFill>
              <a:latin typeface="Roboto Mono"/>
              <a:ea typeface="Roboto Mono"/>
              <a:cs typeface="Roboto Mono"/>
              <a:sym typeface="Roboto Mono"/>
            </a:endParaRPr>
          </a:p>
          <a:p>
            <a:pPr indent="457200" lvl="0" marL="1828800" rtl="0" algn="l">
              <a:spcBef>
                <a:spcPts val="0"/>
              </a:spcBef>
              <a:spcAft>
                <a:spcPts val="0"/>
              </a:spcAft>
              <a:buNone/>
            </a:pPr>
            <a:r>
              <a:rPr lang="tr" sz="1600">
                <a:solidFill>
                  <a:srgbClr val="00FF00"/>
                </a:solidFill>
                <a:latin typeface="Roboto Mono"/>
                <a:ea typeface="Roboto Mono"/>
                <a:cs typeface="Roboto Mono"/>
                <a:sym typeface="Roboto Mono"/>
              </a:rPr>
              <a:t>\_ msc -hacettepe_university -wise</a:t>
            </a:r>
            <a:endParaRPr>
              <a:solidFill>
                <a:srgbClr val="00FF00"/>
              </a:solidFill>
              <a:latin typeface="Roboto Mono"/>
              <a:ea typeface="Roboto Mono"/>
              <a:cs typeface="Roboto Mono"/>
              <a:sym typeface="Roboto Mono"/>
            </a:endParaRPr>
          </a:p>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cyber-security</a:t>
            </a:r>
            <a:endParaRPr sz="16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					\_ offensive_security</a:t>
            </a:r>
            <a:endParaRPr>
              <a:solidFill>
                <a:srgbClr val="00FF00"/>
              </a:solidFill>
              <a:latin typeface="Roboto Mono"/>
              <a:ea typeface="Roboto Mono"/>
              <a:cs typeface="Roboto Mono"/>
              <a:sym typeface="Roboto Mono"/>
            </a:endParaRPr>
          </a:p>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					\_ sec_priv_research</a:t>
            </a:r>
            <a:endParaRPr>
              <a:solidFill>
                <a:srgbClr val="00FF00"/>
              </a:solidFill>
              <a:latin typeface="Roboto Mono"/>
              <a:ea typeface="Roboto Mono"/>
              <a:cs typeface="Roboto Mono"/>
              <a:sym typeface="Roboto Mono"/>
            </a:endParaRPr>
          </a:p>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ctf</a:t>
            </a:r>
            <a:endParaRPr sz="1600">
              <a:solidFill>
                <a:srgbClr val="00FF00"/>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00FF00"/>
              </a:solidFill>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hexdump hardwaresecurity.bin</a:t>
            </a:r>
            <a:endParaRPr/>
          </a:p>
        </p:txBody>
      </p:sp>
      <p:sp>
        <p:nvSpPr>
          <p:cNvPr id="201" name="Google Shape;20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2"/>
          <p:cNvPicPr preferRelativeResize="0"/>
          <p:nvPr/>
        </p:nvPicPr>
        <p:blipFill>
          <a:blip r:embed="rId3">
            <a:alphaModFix/>
          </a:blip>
          <a:stretch>
            <a:fillRect/>
          </a:stretch>
        </p:blipFill>
        <p:spPr>
          <a:xfrm>
            <a:off x="1673538" y="1230288"/>
            <a:ext cx="5796925" cy="3260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hexdump hardwaresecurity.bin</a:t>
            </a:r>
            <a:endParaRPr/>
          </a:p>
        </p:txBody>
      </p:sp>
      <p:sp>
        <p:nvSpPr>
          <p:cNvPr id="208" name="Google Shape;20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rticle: https://arxiv.org/abs/1611.07350 by Mordechai Guri, Yosef Solewicz, Andrey Daidakulov, Yuval Elovici&#10;&#10;&quot;SPEAKE(a)R: Turn Speakers to Microphones for Fun and Profit&quot;&#10;Mordechai Guri, Yosef Solewicz, Andrey Daidakulov, Yuval Elovici" id="209" name="Google Shape;209;p33" title="&quot;SPEAKE(a)R: Turn Speakers to Microphones for Fun and Profit&quot;">
            <a:hlinkClick r:id="rId3"/>
          </p:cNvPr>
          <p:cNvPicPr preferRelativeResize="0"/>
          <p:nvPr/>
        </p:nvPicPr>
        <p:blipFill>
          <a:blip r:embed="rId4">
            <a:alphaModFix/>
          </a:blip>
          <a:stretch>
            <a:fillRect/>
          </a:stretch>
        </p:blipFill>
        <p:spPr>
          <a:xfrm>
            <a:off x="1535200" y="1152475"/>
            <a:ext cx="6073606"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carsecurity.txt</a:t>
            </a:r>
            <a:endParaRPr/>
          </a:p>
        </p:txBody>
      </p:sp>
      <p:sp>
        <p:nvSpPr>
          <p:cNvPr id="215" name="Google Shape;21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Cause Effect chops it up with the good folks of Car Hacking Village" id="216" name="Google Shape;216;p34" title="DEF CON 31 - Car Hacking Village Interview - video team">
            <a:hlinkClick r:id="rId3"/>
          </p:cNvPr>
          <p:cNvPicPr preferRelativeResize="0"/>
          <p:nvPr/>
        </p:nvPicPr>
        <p:blipFill>
          <a:blip r:embed="rId4">
            <a:alphaModFix/>
          </a:blip>
          <a:stretch>
            <a:fillRect/>
          </a:stretch>
        </p:blipFill>
        <p:spPr>
          <a:xfrm>
            <a:off x="1476732" y="1152475"/>
            <a:ext cx="6073618"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sc-blockchain-web3.txt</a:t>
            </a:r>
            <a:endParaRPr/>
          </a:p>
        </p:txBody>
      </p:sp>
      <p:sp>
        <p:nvSpPr>
          <p:cNvPr id="222" name="Google Shape;22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5"/>
          <p:cNvPicPr preferRelativeResize="0"/>
          <p:nvPr/>
        </p:nvPicPr>
        <p:blipFill>
          <a:blip r:embed="rId3">
            <a:alphaModFix/>
          </a:blip>
          <a:stretch>
            <a:fillRect/>
          </a:stretch>
        </p:blipFill>
        <p:spPr>
          <a:xfrm>
            <a:off x="1772475" y="1311363"/>
            <a:ext cx="5599049" cy="309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cryptanalysis.txt</a:t>
            </a:r>
            <a:endParaRPr/>
          </a:p>
          <a:p>
            <a:pPr indent="0" lvl="0" marL="0" rtl="0" algn="l">
              <a:spcBef>
                <a:spcPts val="0"/>
              </a:spcBef>
              <a:spcAft>
                <a:spcPts val="0"/>
              </a:spcAft>
              <a:buNone/>
            </a:pPr>
            <a:r>
              <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6"/>
          <p:cNvPicPr preferRelativeResize="0"/>
          <p:nvPr/>
        </p:nvPicPr>
        <p:blipFill>
          <a:blip r:embed="rId3">
            <a:alphaModFix/>
          </a:blip>
          <a:stretch>
            <a:fillRect/>
          </a:stretch>
        </p:blipFill>
        <p:spPr>
          <a:xfrm>
            <a:off x="1518113" y="1333738"/>
            <a:ext cx="6107774" cy="3053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python3 aisecurity.py</a:t>
            </a:r>
            <a:endParaRPr/>
          </a:p>
        </p:txBody>
      </p:sp>
      <p:sp>
        <p:nvSpPr>
          <p:cNvPr id="236" name="Google Shape;23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7"/>
          <p:cNvPicPr preferRelativeResize="0"/>
          <p:nvPr/>
        </p:nvPicPr>
        <p:blipFill>
          <a:blip r:embed="rId3">
            <a:alphaModFix/>
          </a:blip>
          <a:stretch>
            <a:fillRect/>
          </a:stretch>
        </p:blipFill>
        <p:spPr>
          <a:xfrm>
            <a:off x="311696" y="1723059"/>
            <a:ext cx="4557226" cy="2275225"/>
          </a:xfrm>
          <a:prstGeom prst="rect">
            <a:avLst/>
          </a:prstGeom>
          <a:noFill/>
          <a:ln>
            <a:noFill/>
          </a:ln>
        </p:spPr>
      </p:pic>
      <p:pic>
        <p:nvPicPr>
          <p:cNvPr id="238" name="Google Shape;238;p37"/>
          <p:cNvPicPr preferRelativeResize="0"/>
          <p:nvPr/>
        </p:nvPicPr>
        <p:blipFill>
          <a:blip r:embed="rId4">
            <a:alphaModFix/>
          </a:blip>
          <a:stretch>
            <a:fillRect/>
          </a:stretch>
        </p:blipFill>
        <p:spPr>
          <a:xfrm>
            <a:off x="4868925" y="1853325"/>
            <a:ext cx="4156776" cy="2014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quantum.txt</a:t>
            </a:r>
            <a:endParaRPr/>
          </a:p>
          <a:p>
            <a:pPr indent="0" lvl="0" marL="0" rtl="0" algn="l">
              <a:spcBef>
                <a:spcPts val="0"/>
              </a:spcBef>
              <a:spcAft>
                <a:spcPts val="0"/>
              </a:spcAft>
              <a:buNone/>
            </a:pPr>
            <a:r>
              <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8"/>
          <p:cNvPicPr preferRelativeResize="0"/>
          <p:nvPr/>
        </p:nvPicPr>
        <p:blipFill>
          <a:blip r:embed="rId3">
            <a:alphaModFix/>
          </a:blip>
          <a:stretch>
            <a:fillRect/>
          </a:stretch>
        </p:blipFill>
        <p:spPr>
          <a:xfrm>
            <a:off x="823889" y="1152476"/>
            <a:ext cx="7496223" cy="36383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 conference.txt | grep global</a:t>
            </a:r>
            <a:r>
              <a:rPr lang="tr"/>
              <a:t> </a:t>
            </a:r>
            <a:endParaRPr/>
          </a:p>
        </p:txBody>
      </p:sp>
      <p:sp>
        <p:nvSpPr>
          <p:cNvPr id="251" name="Google Shape;25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9"/>
          <p:cNvPicPr preferRelativeResize="0"/>
          <p:nvPr/>
        </p:nvPicPr>
        <p:blipFill>
          <a:blip r:embed="rId3">
            <a:alphaModFix/>
          </a:blip>
          <a:stretch>
            <a:fillRect/>
          </a:stretch>
        </p:blipFill>
        <p:spPr>
          <a:xfrm>
            <a:off x="1052482" y="1152475"/>
            <a:ext cx="7039043" cy="34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a:t>
            </a:r>
            <a:r>
              <a:rPr lang="tr">
                <a:latin typeface="Roboto Mono SemiBold"/>
                <a:ea typeface="Roboto Mono SemiBold"/>
                <a:cs typeface="Roboto Mono SemiBold"/>
                <a:sym typeface="Roboto Mono SemiBold"/>
              </a:rPr>
              <a:t> conference.txt | grep global</a:t>
            </a:r>
            <a:r>
              <a:rPr lang="tr"/>
              <a:t> </a:t>
            </a: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Watch what happens when journalist Kevin Roose challenges hackers to hack him.&#10;&#10;Copyright: FUSION Media Group" id="259" name="Google Shape;259;p40" title="Hacking challenge at DEFCON">
            <a:hlinkClick r:id="rId3"/>
          </p:cNvPr>
          <p:cNvPicPr preferRelativeResize="0"/>
          <p:nvPr/>
        </p:nvPicPr>
        <p:blipFill>
          <a:blip r:embed="rId4">
            <a:alphaModFix/>
          </a:blip>
          <a:stretch>
            <a:fillRect/>
          </a:stretch>
        </p:blipFill>
        <p:spPr>
          <a:xfrm>
            <a:off x="1535200" y="1152475"/>
            <a:ext cx="6073603"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 conference.txt | grep global</a:t>
            </a:r>
            <a:r>
              <a:rPr lang="tr"/>
              <a:t> </a:t>
            </a: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5" name="Google Shape;26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Check out all the highlights from Black Hat USA 2023 at the Mandalay Bay in Las Vegas. &#10;&#10;Visit our Flickr page for the event photos: https://www.flickr.com/photos/blackhatevents/albums&#10;#cybersecurity #infosec #blackhat" id="266" name="Google Shape;266;p41" title="Black Hat USA 2023 Highlights">
            <a:hlinkClick r:id="rId3"/>
          </p:cNvPr>
          <p:cNvPicPr preferRelativeResize="0"/>
          <p:nvPr/>
        </p:nvPicPr>
        <p:blipFill>
          <a:blip r:embed="rId4">
            <a:alphaModFix/>
          </a:blip>
          <a:stretch>
            <a:fillRect/>
          </a:stretch>
        </p:blipFill>
        <p:spPr>
          <a:xfrm>
            <a:off x="1478067" y="1120338"/>
            <a:ext cx="6187870" cy="348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gcc main_problem.c </a:t>
            </a:r>
            <a:endParaRPr>
              <a:latin typeface="Roboto Mono SemiBold"/>
              <a:ea typeface="Roboto Mono SemiBold"/>
              <a:cs typeface="Roboto Mono SemiBold"/>
              <a:sym typeface="Roboto Mono SemiBold"/>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5"/>
          <p:cNvPicPr preferRelativeResize="0"/>
          <p:nvPr/>
        </p:nvPicPr>
        <p:blipFill rotWithShape="1">
          <a:blip r:embed="rId3">
            <a:alphaModFix/>
          </a:blip>
          <a:srcRect b="34033" l="0" r="0" t="2719"/>
          <a:stretch/>
        </p:blipFill>
        <p:spPr>
          <a:xfrm>
            <a:off x="311700" y="1285974"/>
            <a:ext cx="3812725" cy="1236651"/>
          </a:xfrm>
          <a:prstGeom prst="rect">
            <a:avLst/>
          </a:prstGeom>
          <a:noFill/>
          <a:ln>
            <a:noFill/>
          </a:ln>
        </p:spPr>
      </p:pic>
      <p:pic>
        <p:nvPicPr>
          <p:cNvPr id="69" name="Google Shape;69;p15"/>
          <p:cNvPicPr preferRelativeResize="0"/>
          <p:nvPr/>
        </p:nvPicPr>
        <p:blipFill>
          <a:blip r:embed="rId4">
            <a:alphaModFix/>
          </a:blip>
          <a:stretch>
            <a:fillRect/>
          </a:stretch>
        </p:blipFill>
        <p:spPr>
          <a:xfrm>
            <a:off x="4124425" y="1419475"/>
            <a:ext cx="4707874" cy="3149400"/>
          </a:xfrm>
          <a:prstGeom prst="rect">
            <a:avLst/>
          </a:prstGeom>
          <a:noFill/>
          <a:ln>
            <a:noFill/>
          </a:ln>
        </p:spPr>
      </p:pic>
      <p:pic>
        <p:nvPicPr>
          <p:cNvPr id="70" name="Google Shape;70;p15"/>
          <p:cNvPicPr preferRelativeResize="0"/>
          <p:nvPr/>
        </p:nvPicPr>
        <p:blipFill>
          <a:blip r:embed="rId5">
            <a:alphaModFix/>
          </a:blip>
          <a:stretch>
            <a:fillRect/>
          </a:stretch>
        </p:blipFill>
        <p:spPr>
          <a:xfrm>
            <a:off x="311700" y="2522618"/>
            <a:ext cx="3812725" cy="21427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 ctf.txt </a:t>
            </a:r>
            <a:r>
              <a:rPr lang="tr">
                <a:latin typeface="Roboto Mono SemiBold"/>
                <a:ea typeface="Roboto Mono SemiBold"/>
                <a:cs typeface="Roboto Mono SemiBold"/>
                <a:sym typeface="Roboto Mono SemiBold"/>
              </a:rPr>
              <a:t>| grep global</a:t>
            </a:r>
            <a:r>
              <a:rPr lang="tr"/>
              <a:t> </a:t>
            </a: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 name="Google Shape;27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3" name="Google Shape;273;p42"/>
          <p:cNvPicPr preferRelativeResize="0"/>
          <p:nvPr/>
        </p:nvPicPr>
        <p:blipFill>
          <a:blip r:embed="rId3">
            <a:alphaModFix/>
          </a:blip>
          <a:stretch>
            <a:fillRect/>
          </a:stretch>
        </p:blipFill>
        <p:spPr>
          <a:xfrm>
            <a:off x="1052491" y="1152475"/>
            <a:ext cx="7039022"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 ctf.txt | grep global</a:t>
            </a:r>
            <a:r>
              <a:rPr lang="tr"/>
              <a:t> </a:t>
            </a: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Hacking Competition in Zhengzhou China. Our team qualified for the Real World CTF finals in China organised by Chaitin Tech, which was a really awesome CTF. In this video I want to share my experience and thoughts about the event.&#10;&#10;Official Video: https://www.youtube.com/watch?v=cYVoJWNVngE&#10;Real World CTF: https://realworldctf.com/&#10;&#10;-=[ ❤️ Support ]=-&#10;&#10;→ per Video: https://www.patreon.com/join/liveoverflow&#10;→ per Month: https://www.youtube.com/channel/UClcE-kVhqyiHCcjYwcpfj9w/join&#10;&#10;-=[ 🐕 Social ]=-&#10;&#10;→ Twitter: https://twitter.com/LiveOverflow/&#10;→ Website: https://liveoverflow.com/&#10;→ Subreddit: https://www.reddit.com/r/LiveOverflow/&#10;→ Facebook: https://www.facebook.com/LiveOverflow/&#10;&#10;-=[ 📄 P.S. ]=-&#10;&#10;All links with &quot;*&quot; are affiliate links.&#10;LiveOverflow / Security Flag GmbH is part of the Amazon Affiliate Partner Programm.&#10;&#10;#CVE #CTF" id="280" name="Google Shape;280;p43" title="Going to Chinese Hacking Competition - Real World CTF Finals">
            <a:hlinkClick r:id="rId3"/>
          </p:cNvPr>
          <p:cNvPicPr preferRelativeResize="0"/>
          <p:nvPr/>
        </p:nvPicPr>
        <p:blipFill>
          <a:blip r:embed="rId4">
            <a:alphaModFix/>
          </a:blip>
          <a:stretch>
            <a:fillRect/>
          </a:stretch>
        </p:blipFill>
        <p:spPr>
          <a:xfrm>
            <a:off x="1242864" y="1152475"/>
            <a:ext cx="6658275" cy="374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where ctf.txt </a:t>
            </a:r>
            <a:r>
              <a:rPr lang="tr">
                <a:latin typeface="Roboto Mono SemiBold"/>
                <a:ea typeface="Roboto Mono SemiBold"/>
                <a:cs typeface="Roboto Mono SemiBold"/>
                <a:sym typeface="Roboto Mono SemiBold"/>
              </a:rPr>
              <a:t>| grep global</a:t>
            </a:r>
            <a:r>
              <a:rPr lang="tr"/>
              <a:t> </a:t>
            </a: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6" name="Google Shape;28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4"/>
          <p:cNvPicPr preferRelativeResize="0"/>
          <p:nvPr/>
        </p:nvPicPr>
        <p:blipFill rotWithShape="1">
          <a:blip r:embed="rId3">
            <a:alphaModFix/>
          </a:blip>
          <a:srcRect b="0" l="0" r="0" t="10160"/>
          <a:stretch/>
        </p:blipFill>
        <p:spPr>
          <a:xfrm>
            <a:off x="311700" y="1126341"/>
            <a:ext cx="4260300" cy="3468659"/>
          </a:xfrm>
          <a:prstGeom prst="rect">
            <a:avLst/>
          </a:prstGeom>
          <a:noFill/>
          <a:ln>
            <a:noFill/>
          </a:ln>
        </p:spPr>
      </p:pic>
      <p:pic>
        <p:nvPicPr>
          <p:cNvPr id="288" name="Google Shape;288;p44"/>
          <p:cNvPicPr preferRelativeResize="0"/>
          <p:nvPr/>
        </p:nvPicPr>
        <p:blipFill>
          <a:blip r:embed="rId4">
            <a:alphaModFix/>
          </a:blip>
          <a:stretch>
            <a:fillRect/>
          </a:stretch>
        </p:blipFill>
        <p:spPr>
          <a:xfrm>
            <a:off x="4672518" y="1934293"/>
            <a:ext cx="4159774" cy="198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4" name="Google Shape;29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45"/>
          <p:cNvPicPr preferRelativeResize="0"/>
          <p:nvPr/>
        </p:nvPicPr>
        <p:blipFill>
          <a:blip r:embed="rId3">
            <a:alphaModFix/>
          </a:blip>
          <a:stretch>
            <a:fillRect/>
          </a:stretch>
        </p:blipFill>
        <p:spPr>
          <a:xfrm>
            <a:off x="0" y="11"/>
            <a:ext cx="9144000" cy="5138928"/>
          </a:xfrm>
          <a:prstGeom prst="rect">
            <a:avLst/>
          </a:prstGeom>
          <a:noFill/>
          <a:ln>
            <a:noFill/>
          </a:ln>
        </p:spPr>
      </p:pic>
      <p:sp>
        <p:nvSpPr>
          <p:cNvPr id="296" name="Google Shape;296;p45"/>
          <p:cNvSpPr txBox="1"/>
          <p:nvPr>
            <p:ph type="title"/>
          </p:nvPr>
        </p:nvSpPr>
        <p:spPr>
          <a:xfrm>
            <a:off x="311700" y="2285400"/>
            <a:ext cx="8520600" cy="572700"/>
          </a:xfrm>
          <a:prstGeom prst="rect">
            <a:avLst/>
          </a:prstGeom>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tr" sz="2720">
                <a:solidFill>
                  <a:srgbClr val="00FF00"/>
                </a:solidFill>
                <a:latin typeface="Roboto Mono SemiBold"/>
                <a:ea typeface="Roboto Mono SemiBold"/>
                <a:cs typeface="Roboto Mono SemiBold"/>
                <a:sym typeface="Roboto Mono SemiBold"/>
              </a:rPr>
              <a:t>story time</a:t>
            </a:r>
            <a:endParaRPr sz="2720">
              <a:solidFill>
                <a:srgbClr val="00FF00"/>
              </a:solidFill>
            </a:endParaRPr>
          </a:p>
        </p:txBody>
      </p:sp>
      <p:sp>
        <p:nvSpPr>
          <p:cNvPr id="297" name="Google Shape;297;p45"/>
          <p:cNvSpPr txBox="1"/>
          <p:nvPr>
            <p:ph type="title"/>
          </p:nvPr>
        </p:nvSpPr>
        <p:spPr>
          <a:xfrm>
            <a:off x="311700" y="1615775"/>
            <a:ext cx="8520600" cy="572700"/>
          </a:xfrm>
          <a:prstGeom prst="rect">
            <a:avLst/>
          </a:prstGeom>
          <a:solidFill>
            <a:schemeClr val="lt1"/>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SzPts val="990"/>
              <a:buNone/>
            </a:pPr>
            <a:r>
              <a:rPr lang="tr" sz="1420">
                <a:solidFill>
                  <a:srgbClr val="00FF00"/>
                </a:solidFill>
                <a:latin typeface="Roboto Mono SemiBold"/>
                <a:ea typeface="Roboto Mono SemiBold"/>
                <a:cs typeface="Roboto Mono SemiBold"/>
                <a:sym typeface="Roboto Mono SemiBold"/>
              </a:rPr>
              <a:t>any questions before</a:t>
            </a:r>
            <a:endParaRPr sz="1420">
              <a:solidFill>
                <a:srgbClr val="00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torify</a:t>
            </a:r>
            <a:endParaRPr/>
          </a:p>
          <a:p>
            <a:pPr indent="0" lvl="0" marL="0" rtl="0" algn="l">
              <a:spcBef>
                <a:spcPts val="0"/>
              </a:spcBef>
              <a:spcAft>
                <a:spcPts val="0"/>
              </a:spcAft>
              <a:buNone/>
            </a:pP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3" name="Google Shape;30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46"/>
          <p:cNvPicPr preferRelativeResize="0"/>
          <p:nvPr/>
        </p:nvPicPr>
        <p:blipFill>
          <a:blip r:embed="rId3">
            <a:alphaModFix/>
          </a:blip>
          <a:stretch>
            <a:fillRect/>
          </a:stretch>
        </p:blipFill>
        <p:spPr>
          <a:xfrm>
            <a:off x="1272788" y="1258324"/>
            <a:ext cx="6598426" cy="3204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gcc stuxnet.c</a:t>
            </a:r>
            <a:endParaRPr/>
          </a:p>
          <a:p>
            <a:pPr indent="0" lvl="0" marL="0" rtl="0" algn="l">
              <a:spcBef>
                <a:spcPts val="0"/>
              </a:spcBef>
              <a:spcAft>
                <a:spcPts val="0"/>
              </a:spcAft>
              <a:buNone/>
            </a:pPr>
            <a:r>
              <a:rPr lang="tr">
                <a:latin typeface="Roboto Mono SemiBold"/>
                <a:ea typeface="Roboto Mono SemiBold"/>
                <a:cs typeface="Roboto Mono SemiBold"/>
                <a:sym typeface="Roboto Mono SemiBold"/>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0" name="Google Shape;31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1" name="Google Shape;311;p47"/>
          <p:cNvPicPr preferRelativeResize="0"/>
          <p:nvPr/>
        </p:nvPicPr>
        <p:blipFill>
          <a:blip r:embed="rId3">
            <a:alphaModFix/>
          </a:blip>
          <a:stretch>
            <a:fillRect/>
          </a:stretch>
        </p:blipFill>
        <p:spPr>
          <a:xfrm>
            <a:off x="1574125" y="1152475"/>
            <a:ext cx="5995749" cy="3858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fishtank-casino-2017.go</a:t>
            </a:r>
            <a:endParaRPr/>
          </a:p>
        </p:txBody>
      </p:sp>
      <p:sp>
        <p:nvSpPr>
          <p:cNvPr id="317" name="Google Shape;31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8" name="Google Shape;318;p48"/>
          <p:cNvPicPr preferRelativeResize="0"/>
          <p:nvPr/>
        </p:nvPicPr>
        <p:blipFill>
          <a:blip r:embed="rId3">
            <a:alphaModFix/>
          </a:blip>
          <a:stretch>
            <a:fillRect/>
          </a:stretch>
        </p:blipFill>
        <p:spPr>
          <a:xfrm>
            <a:off x="2558950" y="1152475"/>
            <a:ext cx="4693651" cy="3879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./log4j</a:t>
            </a:r>
            <a:endParaRPr/>
          </a:p>
        </p:txBody>
      </p:sp>
      <p:sp>
        <p:nvSpPr>
          <p:cNvPr id="324" name="Google Shape;32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5" name="Google Shape;325;p49"/>
          <p:cNvPicPr preferRelativeResize="0"/>
          <p:nvPr/>
        </p:nvPicPr>
        <p:blipFill rotWithShape="1">
          <a:blip r:embed="rId3">
            <a:alphaModFix/>
          </a:blip>
          <a:srcRect b="25225" l="0" r="14965" t="3635"/>
          <a:stretch/>
        </p:blipFill>
        <p:spPr>
          <a:xfrm>
            <a:off x="942088" y="1152475"/>
            <a:ext cx="725983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whois </a:t>
            </a:r>
            <a:r>
              <a:rPr lang="tr">
                <a:latin typeface="Roboto Mono SemiBold"/>
                <a:ea typeface="Roboto Mono SemiBold"/>
                <a:cs typeface="Roboto Mono SemiBold"/>
                <a:sym typeface="Roboto Mono SemiBold"/>
              </a:rPr>
              <a:t>marcus-hutchins</a:t>
            </a:r>
            <a:endParaRPr/>
          </a:p>
        </p:txBody>
      </p:sp>
      <p:sp>
        <p:nvSpPr>
          <p:cNvPr id="331" name="Google Shape;33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50"/>
          <p:cNvPicPr preferRelativeResize="0"/>
          <p:nvPr/>
        </p:nvPicPr>
        <p:blipFill rotWithShape="1">
          <a:blip r:embed="rId3">
            <a:alphaModFix/>
          </a:blip>
          <a:srcRect b="3194" l="0" r="4095" t="0"/>
          <a:stretch/>
        </p:blipFill>
        <p:spPr>
          <a:xfrm>
            <a:off x="5004425" y="445025"/>
            <a:ext cx="3209126" cy="4351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find / -name hack</a:t>
            </a:r>
            <a:endParaRPr/>
          </a:p>
        </p:txBody>
      </p:sp>
      <p:sp>
        <p:nvSpPr>
          <p:cNvPr id="76" name="Google Shape;76;p16"/>
          <p:cNvSpPr txBox="1"/>
          <p:nvPr>
            <p:ph idx="1" type="body"/>
          </p:nvPr>
        </p:nvSpPr>
        <p:spPr>
          <a:xfrm>
            <a:off x="4612350" y="1186100"/>
            <a:ext cx="4219800" cy="338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600">
                <a:solidFill>
                  <a:srgbClr val="00FF00"/>
                </a:solidFill>
                <a:latin typeface="Roboto Mono"/>
                <a:ea typeface="Roboto Mono"/>
                <a:cs typeface="Roboto Mono"/>
                <a:sym typeface="Roboto Mono"/>
              </a:rPr>
              <a:t>cat hacker.txt</a:t>
            </a:r>
            <a:endParaRPr sz="1000">
              <a:solidFill>
                <a:srgbClr val="FFFFFF"/>
              </a:solidFill>
            </a:endParaRPr>
          </a:p>
          <a:p>
            <a:pPr indent="0" lvl="0" marL="0" rtl="0" algn="l">
              <a:spcBef>
                <a:spcPts val="1200"/>
              </a:spcBef>
              <a:spcAft>
                <a:spcPts val="0"/>
              </a:spcAft>
              <a:buNone/>
            </a:pPr>
            <a:r>
              <a:rPr b="1" lang="tr" sz="1000">
                <a:solidFill>
                  <a:srgbClr val="FFFFFF"/>
                </a:solidFill>
                <a:latin typeface="Roboto Mono"/>
                <a:ea typeface="Roboto Mono"/>
                <a:cs typeface="Roboto Mono"/>
                <a:sym typeface="Roboto Mono"/>
              </a:rPr>
              <a:t>By the mid-80's and into the 90's, hacker noun came to mean both things: brilliant programmers who could produce elegant code to solve difficult problems as well as evil, or pathological programmers who threatened public safety by infiltrating secure locations remotely. There is no doubt that this second, negative meaning was fueled by the end of the cold war and the rise of the internet. The world needed new enemies and the internet was a new, unknown land in need of antagonists.				</a:t>
            </a:r>
            <a:r>
              <a:rPr b="1" i="1" lang="tr" sz="1000">
                <a:solidFill>
                  <a:srgbClr val="FFFFFF"/>
                </a:solidFill>
                <a:latin typeface="Roboto Mono"/>
                <a:ea typeface="Roboto Mono"/>
                <a:cs typeface="Roboto Mono"/>
                <a:sym typeface="Roboto Mono"/>
              </a:rPr>
              <a:t>			</a:t>
            </a:r>
            <a:r>
              <a:rPr b="1" i="1" lang="tr" sz="1000">
                <a:solidFill>
                  <a:srgbClr val="0000FF"/>
                </a:solidFill>
                <a:latin typeface="Roboto Mono"/>
                <a:ea typeface="Roboto Mono"/>
                <a:cs typeface="Roboto Mono"/>
                <a:sym typeface="Roboto Mono"/>
              </a:rPr>
              <a:t>https://en.wikipedia.org/wiki/Hacker_culture</a:t>
            </a:r>
            <a:endParaRPr b="1" i="1" sz="1000">
              <a:solidFill>
                <a:srgbClr val="0000FF"/>
              </a:solidFill>
              <a:latin typeface="Roboto Mono"/>
              <a:ea typeface="Roboto Mono"/>
              <a:cs typeface="Roboto Mono"/>
              <a:sym typeface="Roboto Mono"/>
            </a:endParaRPr>
          </a:p>
          <a:p>
            <a:pPr indent="0" lvl="0" marL="0" rtl="0" algn="l">
              <a:spcBef>
                <a:spcPts val="9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311701" y="1062975"/>
            <a:ext cx="4300649" cy="3595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history</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3637799" y="233275"/>
            <a:ext cx="5133900" cy="4751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history</a:t>
            </a:r>
            <a:endParaRPr/>
          </a:p>
        </p:txBody>
      </p:sp>
      <p:sp>
        <p:nvSpPr>
          <p:cNvPr id="90" name="Google Shape;90;p18"/>
          <p:cNvSpPr txBox="1"/>
          <p:nvPr>
            <p:ph idx="1" type="body"/>
          </p:nvPr>
        </p:nvSpPr>
        <p:spPr>
          <a:xfrm>
            <a:off x="311700" y="1152475"/>
            <a:ext cx="8520600" cy="2597400"/>
          </a:xfrm>
          <a:prstGeom prst="rect">
            <a:avLst/>
          </a:prstGeom>
        </p:spPr>
        <p:txBody>
          <a:bodyPr anchorCtr="0" anchor="t" bIns="91425" lIns="91425" spcFirstLastPara="1" rIns="91425" wrap="square" tIns="91425">
            <a:spAutoFit/>
          </a:bodyPr>
          <a:lstStyle/>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Kevin_Mitnick</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Julian_Assange</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Gary_McKinnon</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Adrian_Lamo</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Albert_Gonzalez</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Matthew_Bevan&amp;Richard_Pryce</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Jeanson_James_Ancheta</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Michael_Calce_aka_MafiaBoy</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Kevin_Poulsen</a:t>
            </a:r>
            <a:endParaRPr sz="1500">
              <a:solidFill>
                <a:srgbClr val="00FF00"/>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tr" sz="1500">
                <a:solidFill>
                  <a:srgbClr val="00FF00"/>
                </a:solidFill>
                <a:latin typeface="Roboto Mono"/>
                <a:ea typeface="Roboto Mono"/>
                <a:cs typeface="Roboto Mono"/>
                <a:sym typeface="Roboto Mono"/>
              </a:rPr>
              <a:t>Aaron_Swartz</a:t>
            </a:r>
            <a:endParaRPr sz="1500">
              <a:solidFill>
                <a:srgbClr val="00FF00"/>
              </a:solidFill>
              <a:highlight>
                <a:srgbClr val="FFFFFF"/>
              </a:highlight>
              <a:latin typeface="Roboto Mono"/>
              <a:ea typeface="Roboto Mono"/>
              <a:cs typeface="Roboto Mono"/>
              <a:sym typeface="Roboto Mono"/>
            </a:endParaRPr>
          </a:p>
        </p:txBody>
      </p:sp>
      <p:pic>
        <p:nvPicPr>
          <p:cNvPr id="91" name="Google Shape;91;p18"/>
          <p:cNvPicPr preferRelativeResize="0"/>
          <p:nvPr/>
        </p:nvPicPr>
        <p:blipFill>
          <a:blip r:embed="rId3">
            <a:alphaModFix/>
          </a:blip>
          <a:stretch>
            <a:fillRect/>
          </a:stretch>
        </p:blipFill>
        <p:spPr>
          <a:xfrm>
            <a:off x="5298025" y="1305525"/>
            <a:ext cx="3666523" cy="2444349"/>
          </a:xfrm>
          <a:prstGeom prst="rect">
            <a:avLst/>
          </a:prstGeom>
          <a:noFill/>
          <a:ln>
            <a:noFill/>
          </a:ln>
        </p:spPr>
      </p:pic>
      <p:pic>
        <p:nvPicPr>
          <p:cNvPr id="92" name="Google Shape;92;p18"/>
          <p:cNvPicPr preferRelativeResize="0"/>
          <p:nvPr/>
        </p:nvPicPr>
        <p:blipFill>
          <a:blip r:embed="rId4">
            <a:alphaModFix/>
          </a:blip>
          <a:stretch>
            <a:fillRect/>
          </a:stretch>
        </p:blipFill>
        <p:spPr>
          <a:xfrm>
            <a:off x="3670200" y="1043425"/>
            <a:ext cx="2037774" cy="30566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date</a:t>
            </a:r>
            <a:endParaRPr/>
          </a:p>
        </p:txBody>
      </p:sp>
      <p:sp>
        <p:nvSpPr>
          <p:cNvPr id="98" name="Google Shape;98;p19"/>
          <p:cNvSpPr txBox="1"/>
          <p:nvPr>
            <p:ph idx="1" type="body"/>
          </p:nvPr>
        </p:nvSpPr>
        <p:spPr>
          <a:xfrm>
            <a:off x="5715575" y="1152475"/>
            <a:ext cx="31167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tr" sz="2400">
                <a:solidFill>
                  <a:schemeClr val="dk1"/>
                </a:solidFill>
                <a:latin typeface="Roboto Mono"/>
                <a:ea typeface="Roboto Mono"/>
                <a:cs typeface="Roboto Mono"/>
                <a:sym typeface="Roboto Mono"/>
              </a:rPr>
              <a:t>modern_soc-noc</a:t>
            </a:r>
            <a:endParaRPr b="1" sz="2400">
              <a:solidFill>
                <a:schemeClr val="dk1"/>
              </a:solidFill>
              <a:latin typeface="Roboto Mono"/>
              <a:ea typeface="Roboto Mono"/>
              <a:cs typeface="Roboto Mono"/>
              <a:sym typeface="Roboto Mono"/>
            </a:endParaRPr>
          </a:p>
          <a:p>
            <a:pPr indent="0" lvl="0" marL="0" rtl="0" algn="l">
              <a:lnSpc>
                <a:spcPct val="105000"/>
              </a:lnSpc>
              <a:spcBef>
                <a:spcPts val="0"/>
              </a:spcBef>
              <a:spcAft>
                <a:spcPts val="0"/>
              </a:spcAft>
              <a:buNone/>
            </a:pPr>
            <a:r>
              <a:t/>
            </a:r>
            <a:endParaRPr b="1" sz="2400">
              <a:solidFill>
                <a:schemeClr val="dk1"/>
              </a:solidFill>
              <a:latin typeface="Roboto Mono"/>
              <a:ea typeface="Roboto Mono"/>
              <a:cs typeface="Roboto Mono"/>
              <a:sym typeface="Roboto Mono"/>
            </a:endParaRPr>
          </a:p>
          <a:p>
            <a:pPr indent="0" lvl="0" marL="0" rtl="0" algn="l">
              <a:lnSpc>
                <a:spcPct val="105000"/>
              </a:lnSpc>
              <a:spcBef>
                <a:spcPts val="0"/>
              </a:spcBef>
              <a:spcAft>
                <a:spcPts val="0"/>
              </a:spcAft>
              <a:buNone/>
            </a:pPr>
            <a:r>
              <a:rPr b="1" lang="tr" sz="2400">
                <a:solidFill>
                  <a:srgbClr val="3D85C6"/>
                </a:solidFill>
                <a:latin typeface="Roboto Mono"/>
                <a:ea typeface="Roboto Mono"/>
                <a:cs typeface="Roboto Mono"/>
                <a:sym typeface="Roboto Mono"/>
              </a:rPr>
              <a:t>blue_team</a:t>
            </a:r>
            <a:endParaRPr b="1" sz="2400">
              <a:solidFill>
                <a:srgbClr val="3D85C6"/>
              </a:solidFill>
              <a:latin typeface="Roboto Mono"/>
              <a:ea typeface="Roboto Mono"/>
              <a:cs typeface="Roboto Mono"/>
              <a:sym typeface="Roboto Mono"/>
            </a:endParaRPr>
          </a:p>
          <a:p>
            <a:pPr indent="0" lvl="0" marL="0" rtl="0" algn="l">
              <a:lnSpc>
                <a:spcPct val="105000"/>
              </a:lnSpc>
              <a:spcBef>
                <a:spcPts val="0"/>
              </a:spcBef>
              <a:spcAft>
                <a:spcPts val="0"/>
              </a:spcAft>
              <a:buNone/>
            </a:pPr>
            <a:r>
              <a:rPr b="1" lang="tr" sz="2400">
                <a:solidFill>
                  <a:srgbClr val="FF0000"/>
                </a:solidFill>
                <a:latin typeface="Roboto Mono"/>
                <a:ea typeface="Roboto Mono"/>
                <a:cs typeface="Roboto Mono"/>
                <a:sym typeface="Roboto Mono"/>
              </a:rPr>
              <a:t>red_team</a:t>
            </a:r>
            <a:endParaRPr b="1" sz="2400">
              <a:solidFill>
                <a:srgbClr val="FF0000"/>
              </a:solidFill>
              <a:latin typeface="Roboto Mono"/>
              <a:ea typeface="Roboto Mono"/>
              <a:cs typeface="Roboto Mono"/>
              <a:sym typeface="Roboto Mono"/>
            </a:endParaRPr>
          </a:p>
          <a:p>
            <a:pPr indent="0" lvl="0" marL="0" rtl="0" algn="l">
              <a:lnSpc>
                <a:spcPct val="105000"/>
              </a:lnSpc>
              <a:spcBef>
                <a:spcPts val="0"/>
              </a:spcBef>
              <a:spcAft>
                <a:spcPts val="0"/>
              </a:spcAft>
              <a:buNone/>
            </a:pPr>
            <a:r>
              <a:rPr b="1" lang="tr" sz="2400">
                <a:solidFill>
                  <a:srgbClr val="FF00FF"/>
                </a:solidFill>
                <a:latin typeface="Roboto Mono"/>
                <a:ea typeface="Roboto Mono"/>
                <a:cs typeface="Roboto Mono"/>
                <a:sym typeface="Roboto Mono"/>
              </a:rPr>
              <a:t>purple_team</a:t>
            </a:r>
            <a:endParaRPr b="1" sz="2400">
              <a:solidFill>
                <a:srgbClr val="FF00FF"/>
              </a:solidFill>
              <a:latin typeface="Roboto Mono"/>
              <a:ea typeface="Roboto Mono"/>
              <a:cs typeface="Roboto Mono"/>
              <a:sym typeface="Roboto Mono"/>
            </a:endParaRPr>
          </a:p>
        </p:txBody>
      </p:sp>
      <p:pic>
        <p:nvPicPr>
          <p:cNvPr id="99" name="Google Shape;99;p19"/>
          <p:cNvPicPr preferRelativeResize="0"/>
          <p:nvPr/>
        </p:nvPicPr>
        <p:blipFill>
          <a:blip r:embed="rId3">
            <a:alphaModFix/>
          </a:blip>
          <a:stretch>
            <a:fillRect/>
          </a:stretch>
        </p:blipFill>
        <p:spPr>
          <a:xfrm>
            <a:off x="201425" y="1590875"/>
            <a:ext cx="5514150" cy="2203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date</a:t>
            </a:r>
            <a:endParaRPr/>
          </a:p>
        </p:txBody>
      </p:sp>
      <p:sp>
        <p:nvSpPr>
          <p:cNvPr id="105" name="Google Shape;105;p20"/>
          <p:cNvSpPr txBox="1"/>
          <p:nvPr>
            <p:ph idx="1" type="body"/>
          </p:nvPr>
        </p:nvSpPr>
        <p:spPr>
          <a:xfrm>
            <a:off x="311675" y="1211175"/>
            <a:ext cx="8520600" cy="3357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blue-team</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1200"/>
              </a:spcBef>
              <a:spcAft>
                <a:spcPts val="0"/>
              </a:spcAft>
              <a:buSzPts val="935"/>
              <a:buNone/>
            </a:pPr>
            <a:r>
              <a:rPr lang="tr" sz="1500">
                <a:solidFill>
                  <a:srgbClr val="3D85C6"/>
                </a:solidFill>
                <a:latin typeface="Roboto Mono"/>
                <a:ea typeface="Roboto Mono"/>
                <a:cs typeface="Roboto Mono"/>
                <a:sym typeface="Roboto Mono"/>
              </a:rPr>
              <a:t>\_ incident_response</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\_ perimeter_defense</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\_ malware_analysis</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\_ forensics</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\_ monitoring</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3D85C6"/>
                </a:solidFill>
                <a:latin typeface="Roboto Mono"/>
                <a:ea typeface="Roboto Mono"/>
                <a:cs typeface="Roboto Mono"/>
                <a:sym typeface="Roboto Mono"/>
              </a:rPr>
              <a:t>\_ threat_hunting</a:t>
            </a:r>
            <a:endParaRPr sz="1500">
              <a:solidFill>
                <a:srgbClr val="3D85C6"/>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t/>
            </a:r>
            <a:endParaRPr sz="1500">
              <a:solidFill>
                <a:srgbClr val="00FF00"/>
              </a:solidFill>
              <a:latin typeface="Roboto Mono"/>
              <a:ea typeface="Roboto Mono"/>
              <a:cs typeface="Roboto Mono"/>
              <a:sym typeface="Roboto Mono"/>
            </a:endParaRPr>
          </a:p>
          <a:p>
            <a:pPr indent="0" lvl="0" marL="0" rtl="0" algn="l">
              <a:lnSpc>
                <a:spcPct val="95000"/>
              </a:lnSpc>
              <a:spcBef>
                <a:spcPts val="0"/>
              </a:spcBef>
              <a:spcAft>
                <a:spcPts val="0"/>
              </a:spcAft>
              <a:buSzPts val="935"/>
              <a:buNone/>
            </a:pPr>
            <a:r>
              <a:rPr lang="tr" sz="1500">
                <a:solidFill>
                  <a:srgbClr val="FF0000"/>
                </a:solidFill>
                <a:latin typeface="Roboto Mono"/>
                <a:ea typeface="Roboto Mono"/>
                <a:cs typeface="Roboto Mono"/>
                <a:sym typeface="Roboto Mono"/>
              </a:rPr>
              <a:t>red-team</a:t>
            </a:r>
            <a:endParaRPr sz="1500">
              <a:solidFill>
                <a:srgbClr val="FF0000"/>
              </a:solidFill>
              <a:latin typeface="Roboto Mono"/>
              <a:ea typeface="Roboto Mono"/>
              <a:cs typeface="Roboto Mono"/>
              <a:sym typeface="Roboto Mono"/>
            </a:endParaRPr>
          </a:p>
          <a:p>
            <a:pPr indent="0" lvl="0" marL="0" rtl="0" algn="l">
              <a:lnSpc>
                <a:spcPct val="95000"/>
              </a:lnSpc>
              <a:spcBef>
                <a:spcPts val="0"/>
              </a:spcBef>
              <a:spcAft>
                <a:spcPts val="0"/>
              </a:spcAft>
              <a:buSzPts val="935"/>
              <a:buNone/>
            </a:pPr>
            <a:r>
              <a:rPr lang="tr" sz="1500">
                <a:solidFill>
                  <a:srgbClr val="FF0000"/>
                </a:solidFill>
                <a:latin typeface="Roboto Mono"/>
                <a:ea typeface="Roboto Mono"/>
                <a:cs typeface="Roboto Mono"/>
                <a:sym typeface="Roboto Mono"/>
              </a:rPr>
              <a:t>					\_ offensive_security</a:t>
            </a:r>
            <a:endParaRPr sz="1500">
              <a:solidFill>
                <a:srgbClr val="FF0000"/>
              </a:solidFill>
              <a:latin typeface="Roboto Mono"/>
              <a:ea typeface="Roboto Mono"/>
              <a:cs typeface="Roboto Mono"/>
              <a:sym typeface="Roboto Mono"/>
            </a:endParaRPr>
          </a:p>
          <a:p>
            <a:pPr indent="0" lvl="0" marL="0" rtl="0" algn="l">
              <a:lnSpc>
                <a:spcPct val="95000"/>
              </a:lnSpc>
              <a:spcBef>
                <a:spcPts val="0"/>
              </a:spcBef>
              <a:spcAft>
                <a:spcPts val="0"/>
              </a:spcAft>
              <a:buSzPts val="935"/>
              <a:buNone/>
            </a:pPr>
            <a:r>
              <a:rPr lang="tr" sz="1500">
                <a:solidFill>
                  <a:srgbClr val="FF0000"/>
                </a:solidFill>
                <a:latin typeface="Roboto Mono"/>
                <a:ea typeface="Roboto Mono"/>
                <a:cs typeface="Roboto Mono"/>
                <a:sym typeface="Roboto Mono"/>
              </a:rPr>
              <a:t>					\_ pentesting_red-teaming</a:t>
            </a:r>
            <a:endParaRPr sz="1500">
              <a:solidFill>
                <a:srgbClr val="FF0000"/>
              </a:solidFill>
              <a:latin typeface="Roboto Mono"/>
              <a:ea typeface="Roboto Mono"/>
              <a:cs typeface="Roboto Mono"/>
              <a:sym typeface="Roboto Mono"/>
            </a:endParaRPr>
          </a:p>
          <a:p>
            <a:pPr indent="0" lvl="0" marL="0" rtl="0" algn="l">
              <a:lnSpc>
                <a:spcPct val="95000"/>
              </a:lnSpc>
              <a:spcBef>
                <a:spcPts val="0"/>
              </a:spcBef>
              <a:spcAft>
                <a:spcPts val="0"/>
              </a:spcAft>
              <a:buSzPts val="935"/>
              <a:buNone/>
            </a:pPr>
            <a:r>
              <a:rPr lang="tr" sz="1500">
                <a:solidFill>
                  <a:srgbClr val="FF0000"/>
                </a:solidFill>
                <a:latin typeface="Roboto Mono"/>
                <a:ea typeface="Roboto Mono"/>
                <a:cs typeface="Roboto Mono"/>
                <a:sym typeface="Roboto Mono"/>
              </a:rPr>
              <a:t>					\_ security_research</a:t>
            </a:r>
            <a:endParaRPr sz="1500">
              <a:solidFill>
                <a:srgbClr val="FF0000"/>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rPr lang="tr" sz="1500">
                <a:solidFill>
                  <a:srgbClr val="FF0000"/>
                </a:solidFill>
                <a:latin typeface="Roboto Mono"/>
                <a:ea typeface="Roboto Mono"/>
                <a:cs typeface="Roboto Mono"/>
                <a:sym typeface="Roboto Mono"/>
              </a:rPr>
              <a:t>\_ exploit|malware_development</a:t>
            </a:r>
            <a:endParaRPr sz="1500">
              <a:solidFill>
                <a:srgbClr val="FF0000"/>
              </a:solidFill>
              <a:latin typeface="Roboto Mono"/>
              <a:ea typeface="Roboto Mono"/>
              <a:cs typeface="Roboto Mono"/>
              <a:sym typeface="Roboto Mono"/>
            </a:endParaRPr>
          </a:p>
          <a:p>
            <a:pPr indent="457200" lvl="0" marL="1828800" rtl="0" algn="l">
              <a:lnSpc>
                <a:spcPct val="95000"/>
              </a:lnSpc>
              <a:spcBef>
                <a:spcPts val="0"/>
              </a:spcBef>
              <a:spcAft>
                <a:spcPts val="0"/>
              </a:spcAft>
              <a:buSzPts val="935"/>
              <a:buNone/>
            </a:pPr>
            <a:r>
              <a:t/>
            </a:r>
            <a:endParaRPr sz="1500">
              <a:solidFill>
                <a:srgbClr val="FF0000"/>
              </a:solidFill>
              <a:latin typeface="Roboto Mono"/>
              <a:ea typeface="Roboto Mono"/>
              <a:cs typeface="Roboto Mono"/>
              <a:sym typeface="Roboto Mono"/>
            </a:endParaRPr>
          </a:p>
          <a:p>
            <a:pPr indent="0" lvl="0" marL="0" rtl="0" algn="l">
              <a:lnSpc>
                <a:spcPct val="95000"/>
              </a:lnSpc>
              <a:spcBef>
                <a:spcPts val="0"/>
              </a:spcBef>
              <a:spcAft>
                <a:spcPts val="0"/>
              </a:spcAft>
              <a:buSzPts val="935"/>
              <a:buNone/>
            </a:pPr>
            <a:r>
              <a:t/>
            </a:r>
            <a:endParaRPr sz="1500">
              <a:solidFill>
                <a:srgbClr val="00FF00"/>
              </a:solidFill>
              <a:latin typeface="Roboto Mono"/>
              <a:ea typeface="Roboto Mono"/>
              <a:cs typeface="Roboto Mono"/>
              <a:sym typeface="Roboto Mono"/>
            </a:endParaRPr>
          </a:p>
          <a:p>
            <a:pPr indent="0" lvl="0" marL="0" rtl="0" algn="l">
              <a:lnSpc>
                <a:spcPct val="85000"/>
              </a:lnSpc>
              <a:spcBef>
                <a:spcPts val="0"/>
              </a:spcBef>
              <a:spcAft>
                <a:spcPts val="0"/>
              </a:spcAft>
              <a:buSzPts val="935"/>
              <a:buNone/>
            </a:pPr>
            <a:r>
              <a:t/>
            </a:r>
            <a:endParaRPr sz="1500">
              <a:solidFill>
                <a:schemeClr val="dk1"/>
              </a:solidFill>
              <a:latin typeface="Roboto Mono"/>
              <a:ea typeface="Roboto Mono"/>
              <a:cs typeface="Roboto Mono"/>
              <a:sym typeface="Roboto Mono"/>
            </a:endParaRPr>
          </a:p>
        </p:txBody>
      </p:sp>
      <p:pic>
        <p:nvPicPr>
          <p:cNvPr id="106" name="Google Shape;106;p20"/>
          <p:cNvPicPr preferRelativeResize="0"/>
          <p:nvPr/>
        </p:nvPicPr>
        <p:blipFill>
          <a:blip r:embed="rId3">
            <a:alphaModFix/>
          </a:blip>
          <a:stretch>
            <a:fillRect/>
          </a:stretch>
        </p:blipFill>
        <p:spPr>
          <a:xfrm>
            <a:off x="6791050" y="1823175"/>
            <a:ext cx="1905000" cy="213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Roboto Mono SemiBold"/>
                <a:ea typeface="Roboto Mono SemiBold"/>
                <a:cs typeface="Roboto Mono SemiBold"/>
                <a:sym typeface="Roboto Mono SemiBold"/>
              </a:rPr>
              <a:t>cat in_a_nutshell.txt</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2023811" y="1152475"/>
            <a:ext cx="5096375" cy="3603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